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4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49C5-D487-6773-6C05-22DD2CD9F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0C11D-04B3-7FAB-89C1-9A4E4A337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62D26-8C86-0F91-3954-3D9A058F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B662C-64DB-E8C7-D1F3-F725CD9D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36C7-698C-64F9-B4C8-717D8576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794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7C7C-EE91-8605-90C4-7BB3A2CE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190E4-4E47-CA76-200A-B0C30B03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AD7A-A4C8-6635-8AFA-E8B81A53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7A82B-CB2F-582E-235A-E849B0A0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71D8-DBFF-F91F-9560-E479DDC3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5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C4BEA-FF7C-E7EA-5437-680B60D2D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32B6-35C6-76B4-1F81-8BD10B914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4233-AF8D-2C1E-13B6-871A54A7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C37E4-CCC3-A476-5299-CC5C2836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3F85D-B393-1C2D-6A79-AE660498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30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2DB9-293A-BFD1-D8BF-31ACF031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37EB3-8F54-87B1-DE78-5DB646C4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9B708-F3FD-3C78-3217-F18503C7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294A3-F76A-5DDE-582E-6F6756D1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DBFA8-8D94-4A14-B9A5-204F208C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76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F5D9-331B-492C-A95C-AA27B603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D10F7-C433-27CE-5F3C-A6E98477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F1E9-6517-3B17-0EE9-21696363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17EE-FD19-A7B1-1EAD-17C0044A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478DF-8319-EA8B-0A05-CE557EB2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0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35D1-59CF-BEA0-DCCC-9F5002AB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59B2-62C4-16FE-F30B-33EB1D41C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0D207-9CBD-6E41-58EC-0AD239248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44347-18B4-5384-FAE7-A666CE1A1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F69B4-B6CF-FE30-66AB-7A1BCB36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C7AAC-C904-98A3-3B2F-6F97CC9A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23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A9EE-ED41-191B-B625-4F62FFEE2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5145-7CC3-C116-A6B8-F06F3CDA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72E0-558D-0FC1-E7D3-A548CD2F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B3360-B9E2-A4F3-1C19-463A3CDD9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5901A-AC2B-9E2F-338A-3C22ECA11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2A68C-8B6F-A6D3-4941-392ED55A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BC992-5913-9270-CAD2-76FDADF1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6B99B-B412-A948-ADE6-BA2B8B39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14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93FD-0B9E-26FD-E2CB-1C96B482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BE382-A08C-2A3A-244B-07ED3B98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50D0B-0096-2D39-81A7-1DC987EC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304DD-BE52-38D8-2C58-2DD20B96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3B662-1652-3CE5-C7A7-34CB7D36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5C438-5FA6-E9D8-2B01-3FC094E8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CAED-9617-F74F-030B-A22668DF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3292-880B-2510-DE48-E685A590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84DC-179A-12A0-5014-96DC5507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3F37-0B48-9590-6A23-8B4214442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948AD-7690-2D73-E9F6-F2AB076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84BC-6E6D-06B0-34D9-60510A9C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203A9-283B-6869-19D4-C94E1C00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17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F8AB-0023-2EE1-9855-22F51A4F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57C70-F052-02E2-300D-95E49023F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DBD33-4257-96F4-5BB8-7872A7EE8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5D9E5-516A-6FCF-AED6-D86E1A47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EB0E0-554D-DD8E-29C6-B7740D75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2E7CE-7C55-B23D-887A-71711725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84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4C44C-4F04-2C09-63C6-C50CEF4E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D679A-DA68-17A0-9FAE-3D5D9794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D91ED-E4B3-ADC2-BD86-0057A6466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0A036-10A1-45D4-9AD7-C02E6F22D0AA}" type="datetimeFigureOut">
              <a:rPr lang="en-IN" smtClean="0"/>
              <a:t>06-12-2023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A0BEE-E5EA-CE77-5AF2-A6D7DB927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67226-65EC-1D18-1903-DB5964430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E3A1F-2EAC-42D7-A016-40EDB898C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84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BF78-78FB-416F-F978-48779EC94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AWS DATA ANALYTICS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0DB94-ABE7-F545-FC45-258EFFDE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3905250"/>
            <a:ext cx="2762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9227B-D995-1CF2-F5D4-2C0124C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396"/>
            <a:ext cx="12192000" cy="58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5B8D6-1B2B-911B-A324-48D517FA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936"/>
            <a:ext cx="12192000" cy="61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1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414E1B-7C45-5420-BCA9-8BD58AC1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370"/>
            <a:ext cx="12192000" cy="59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0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7903-706B-3DC6-5DE6-FCE5BF65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4000" b="1" i="0" u="none" strike="noStrike" baseline="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Kinesis Overview</a:t>
            </a:r>
            <a:endParaRPr lang="en-IN" sz="4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777D8-E8AB-E2C3-71E3-95EBF0D6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212630"/>
            <a:ext cx="3028950" cy="28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F9D-C0D4-63C3-F149-7210A050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AWS Kinesis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4601B-6EA3-79C9-FA80-DC873A63E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Kinesis is a managed alternative to Apache Kafka</a:t>
            </a:r>
          </a:p>
          <a:p>
            <a:r>
              <a:rPr lang="en-IN" dirty="0"/>
              <a:t>Great for application logs, metrics, IoT, clickstreams</a:t>
            </a:r>
          </a:p>
          <a:p>
            <a:r>
              <a:rPr lang="en-IN" dirty="0"/>
              <a:t>Great for “real time” big data</a:t>
            </a:r>
          </a:p>
          <a:p>
            <a:r>
              <a:rPr lang="en-IN" dirty="0"/>
              <a:t>Great for streaming processing frameworks (Spark, NiFi , etc)</a:t>
            </a:r>
          </a:p>
          <a:p>
            <a:r>
              <a:rPr lang="en-IN" dirty="0"/>
              <a:t>Data is automatically replicated synchronously to 3 AZ</a:t>
            </a:r>
          </a:p>
          <a:p>
            <a:endParaRPr lang="en-IN" dirty="0"/>
          </a:p>
          <a:p>
            <a:r>
              <a:rPr lang="en-IN" dirty="0"/>
              <a:t>Kinesis Streams: low latency streaming ingest at scale</a:t>
            </a:r>
          </a:p>
          <a:p>
            <a:r>
              <a:rPr lang="en-IN" dirty="0"/>
              <a:t>Kinesis Analytics: perform real time analytics on streams using SQL</a:t>
            </a:r>
          </a:p>
          <a:p>
            <a:r>
              <a:rPr lang="en-IN" dirty="0"/>
              <a:t>Kinesis Firehose: load streams into S3, Redshift, </a:t>
            </a:r>
            <a:r>
              <a:rPr lang="en-IN" dirty="0" err="1"/>
              <a:t>ElasticSearch</a:t>
            </a:r>
            <a:r>
              <a:rPr lang="en-IN" dirty="0"/>
              <a:t> &amp; Splunk</a:t>
            </a:r>
          </a:p>
        </p:txBody>
      </p:sp>
    </p:spTree>
    <p:extLst>
      <p:ext uri="{BB962C8B-B14F-4D97-AF65-F5344CB8AC3E}">
        <p14:creationId xmlns:p14="http://schemas.microsoft.com/office/powerpoint/2010/main" val="283798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B63D0-28D2-7572-C956-941799B3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272"/>
            <a:ext cx="12192000" cy="58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4F9A9-B000-FF70-C8E8-5D4A13CA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58"/>
            <a:ext cx="12192000" cy="62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67C52-1C8D-FE8E-B534-01A2C009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845"/>
            <a:ext cx="12192000" cy="61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7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32BA4-0A91-1167-65F2-57388259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9525"/>
            <a:ext cx="119538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F636C-ACB5-3737-235C-2705A13C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745"/>
            <a:ext cx="12192000" cy="59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1CAF5-037D-4C66-17B3-2FAF2A20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544"/>
            <a:ext cx="12192000" cy="47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5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7B05A-8804-B675-68B1-13F94F16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44"/>
            <a:ext cx="12192000" cy="65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6E33A-E6EA-C943-F404-E1956409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557"/>
            <a:ext cx="12192000" cy="60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FFAA4-3F58-A597-F134-27FFC487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27"/>
            <a:ext cx="12192000" cy="59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5357E-58B6-0119-8BC7-5F868E99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14"/>
            <a:ext cx="12192000" cy="6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AF254-7698-1A68-2129-2E732AA43E2C}"/>
              </a:ext>
            </a:extLst>
          </p:cNvPr>
          <p:cNvSpPr txBox="1"/>
          <p:nvPr/>
        </p:nvSpPr>
        <p:spPr>
          <a:xfrm>
            <a:off x="4800600" y="2238375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LAMBDA</a:t>
            </a:r>
            <a:endParaRPr lang="en-IN" sz="2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913BD-3B61-243E-E858-4C1FCE73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12" y="325278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41AAD-0027-8F63-DEF3-93D31A07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509587"/>
            <a:ext cx="90011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16773-89EE-73DE-AC3D-CF42C86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423862"/>
            <a:ext cx="114776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45853-DA87-EEDD-B124-36F8547D6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71562"/>
            <a:ext cx="116967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F001D-0C5C-5778-740E-9B8A964C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836"/>
            <a:ext cx="12192000" cy="58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ED3C0-6B1D-299A-39E1-631ACBA0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79"/>
            <a:ext cx="12192000" cy="60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2542-AE93-EA09-2F01-CA6D2D11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S3 BUCKETS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0B21-7DD5-151B-67A1-3C143A4AF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Amazon S3 allows people to store objects (files) in “buckets”</a:t>
            </a:r>
          </a:p>
          <a:p>
            <a:r>
              <a:rPr lang="en-US" dirty="0"/>
              <a:t>Buckets must have a globally unique name</a:t>
            </a:r>
          </a:p>
          <a:p>
            <a:r>
              <a:rPr lang="en-US" dirty="0"/>
              <a:t>Buckets are defined at the region level</a:t>
            </a:r>
          </a:p>
          <a:p>
            <a:r>
              <a:rPr lang="en-US" dirty="0"/>
              <a:t>Naming convention</a:t>
            </a:r>
          </a:p>
          <a:p>
            <a:pPr marL="0" indent="0">
              <a:buNone/>
            </a:pPr>
            <a:r>
              <a:rPr lang="en-US" dirty="0"/>
              <a:t>    No uppercase</a:t>
            </a:r>
          </a:p>
          <a:p>
            <a:pPr marL="0" indent="0">
              <a:buNone/>
            </a:pPr>
            <a:r>
              <a:rPr lang="en-US" dirty="0"/>
              <a:t>    No underscore</a:t>
            </a:r>
          </a:p>
          <a:p>
            <a:pPr marL="0" indent="0">
              <a:buNone/>
            </a:pPr>
            <a:r>
              <a:rPr lang="en-US" dirty="0"/>
              <a:t>    3 63 characters long</a:t>
            </a:r>
          </a:p>
          <a:p>
            <a:pPr marL="0" indent="0">
              <a:buNone/>
            </a:pPr>
            <a:r>
              <a:rPr lang="en-US" dirty="0"/>
              <a:t>    Not an IP</a:t>
            </a:r>
          </a:p>
          <a:p>
            <a:pPr marL="0" indent="0">
              <a:buNone/>
            </a:pPr>
            <a:r>
              <a:rPr lang="en-US" dirty="0"/>
              <a:t>    Must start with lowercase letter or number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1C236-2D66-B5E8-22F7-BFAC9EB5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0" y="27717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0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F07D4-80BA-4ECC-A7C0-7E793E51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222"/>
            <a:ext cx="12192000" cy="60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8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37CA4-1536-C982-C4DD-F5457481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077"/>
            <a:ext cx="12192000" cy="57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7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51632-B2BA-406F-52FD-0A7A5C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91"/>
            <a:ext cx="12192000" cy="57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4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6135D-59B4-9D81-637B-A1E7D546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901"/>
            <a:ext cx="12192000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42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DE7C4-B554-00BA-C9E4-7939FCDD8A2C}"/>
              </a:ext>
            </a:extLst>
          </p:cNvPr>
          <p:cNvSpPr txBox="1"/>
          <p:nvPr/>
        </p:nvSpPr>
        <p:spPr>
          <a:xfrm>
            <a:off x="4340551" y="1933575"/>
            <a:ext cx="3510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AWS GLUE</a:t>
            </a:r>
            <a:endParaRPr lang="en-IN" sz="4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E202D-4CE0-5E47-813D-EE609227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3033712"/>
            <a:ext cx="2960362" cy="19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3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9181B-CF50-1727-F88D-242130C6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209550"/>
            <a:ext cx="78581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9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D09979-7DA0-006D-B409-7EFFC153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90"/>
            <a:ext cx="12192000" cy="56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0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B6A01-6330-4D1E-8F58-04E779C2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55"/>
            <a:ext cx="12192000" cy="63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5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011A-96EB-8744-B820-697E7C6A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GLUE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0EB3-D457-A821-4634-6FF9E13D0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catalog: The data catalog holds the metadata and the structure of the data.</a:t>
            </a:r>
          </a:p>
          <a:p>
            <a:r>
              <a:rPr lang="en-US" dirty="0"/>
              <a:t>Database: It is used to create or access the database for the sources and targets.</a:t>
            </a:r>
          </a:p>
          <a:p>
            <a:r>
              <a:rPr lang="en-US" dirty="0"/>
              <a:t>Table: Create one or more tables in the database that can be used by the source and target.</a:t>
            </a:r>
          </a:p>
          <a:p>
            <a:r>
              <a:rPr lang="en-US" dirty="0"/>
              <a:t>Crawler and Classifier: A crawler is used to retrieve data from the source using built-in or custom classifiers. It creates/uses metadata tables that are pre-defined in the data catalog.</a:t>
            </a:r>
          </a:p>
          <a:p>
            <a:r>
              <a:rPr lang="en-US" dirty="0"/>
              <a:t>Job: A job is business logic that carries out an ETL task. Internally, Apache Spark with python or scala language writes this business logic.</a:t>
            </a:r>
          </a:p>
          <a:p>
            <a:r>
              <a:rPr lang="en-US" dirty="0"/>
              <a:t>Trigger: A trigger starts the ETL job execution on-demand or at a specific time.</a:t>
            </a:r>
          </a:p>
          <a:p>
            <a:r>
              <a:rPr lang="en-US" dirty="0"/>
              <a:t>Development endpoint: It creates a development environment where the ETL job script can be tested, developed, and debugged.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65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C9C24F-F886-E7D9-6604-16B483CD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658"/>
            <a:ext cx="12192000" cy="54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A224-253D-CFD8-B8AB-8294D98A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24450" cy="387350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IN" sz="1800" b="0" i="0" u="none" strike="noStrike" baseline="0" dirty="0">
                <a:solidFill>
                  <a:srgbClr val="444848"/>
                </a:solidFill>
                <a:latin typeface="Arial" panose="020B0604020202020204" pitchFamily="34" charset="0"/>
              </a:rPr>
              <a:t>AWS S3 Overview -Objects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B0701-C242-8F4C-7279-175B4EFBF5F9}"/>
              </a:ext>
            </a:extLst>
          </p:cNvPr>
          <p:cNvSpPr txBox="1"/>
          <p:nvPr/>
        </p:nvSpPr>
        <p:spPr>
          <a:xfrm>
            <a:off x="328613" y="1071673"/>
            <a:ext cx="1153477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Objects (files) have a Key. The key is the FULL path: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my_bucket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my_file.txt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my_bucket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my_folder1/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another_folder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 my_file.txt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There’s no concept of “directories” within buckets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(although the UI will trick you to think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Just keys with very long names that contain slashes (“/”)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Object Values are the content of the body: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Max Size is 5TB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If uploading more than 5GB, must use “multi part upload”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Metadata (list of text key / value pairs system or user metadata)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Tags (Unicode key / value pair up to 10) useful for security / lifecycle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Version ID (if versioning is enabled)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0AC9BF-7050-1B50-E83D-012C9E9A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64"/>
            <a:ext cx="12192000" cy="6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5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7E162-AC73-D4C6-9A4D-8935D59E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09550"/>
            <a:ext cx="120300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2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7A08A-4E21-FE72-932D-FA8F14AF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33350"/>
            <a:ext cx="115919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B42280-854E-987C-3675-5D8DB506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60"/>
            <a:ext cx="12192000" cy="61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50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E22EE-06DC-8C77-A3CC-131A54EA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824"/>
            <a:ext cx="12192000" cy="61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7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1FC20-B2C9-5281-F561-3B74DE60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91"/>
            <a:ext cx="12192000" cy="61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2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FA556-D445-2E7B-85E5-1EAB9EF4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04775"/>
            <a:ext cx="106013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5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89DDE4-5A95-BFB8-A6E4-C3288664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850"/>
            <a:ext cx="12192000" cy="59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8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CC326-E9B0-3244-878B-325B3C39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700"/>
            <a:ext cx="12192000" cy="62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8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9BDC0-4744-E046-5A9A-40A8409E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783"/>
            <a:ext cx="12192000" cy="64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605CD-8A2D-BFCF-73D3-54AD69878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57"/>
            <a:ext cx="12192000" cy="61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29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BE175F-3793-EAEC-234D-A32FAF1871F7}"/>
              </a:ext>
            </a:extLst>
          </p:cNvPr>
          <p:cNvSpPr txBox="1"/>
          <p:nvPr/>
        </p:nvSpPr>
        <p:spPr>
          <a:xfrm>
            <a:off x="3629025" y="204418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Amazon Redshift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9D41B-584E-580E-979B-E7ED12AA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3348693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6BED5-2128-F62C-1EA4-47C2987C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06"/>
            <a:ext cx="12192000" cy="63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2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59B2F7-89AC-3401-6879-C65BF64F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200025"/>
            <a:ext cx="77533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8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B8E1D-B6F9-BA7B-55A1-D82D0883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30"/>
            <a:ext cx="12192000" cy="63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64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6AABE-C633-910C-1638-3BC1B8E7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904"/>
            <a:ext cx="12192000" cy="6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16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8FB93-F609-EE12-60A6-01B6B442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900237"/>
            <a:ext cx="8391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BB315-AF6F-0653-F40A-AD205A21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261937"/>
            <a:ext cx="64198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2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0C5CC8-9DB7-979F-4D74-E0586C59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71462"/>
            <a:ext cx="90963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7FFFC-E14C-DE9C-E73F-08EE571E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47650"/>
            <a:ext cx="7543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6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6BDE9B-6150-3AF9-C8F4-F713DDA7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71487"/>
            <a:ext cx="8001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4582-5B4A-765E-8E64-E17BA126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solidFill>
                  <a:srgbClr val="444949"/>
                </a:solidFill>
                <a:latin typeface="GillSans-Light"/>
              </a:rPr>
              <a:t>IAM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9127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7E7FB-2F53-1544-092E-02F1D9CC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714375"/>
            <a:ext cx="8529638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3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45151-09DE-15D6-E1E7-4BCB7B8E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83"/>
            <a:ext cx="12192000" cy="63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4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A3DD3-D6DC-AC52-550C-0124FA35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31"/>
            <a:ext cx="12192000" cy="63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EB7A-F1E8-3E90-A8CA-6915DC75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50"/>
            <a:ext cx="12192000" cy="63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7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443</Words>
  <Application>Microsoft Office PowerPoint</Application>
  <PresentationFormat>Widescreen</PresentationFormat>
  <Paragraphs>57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GillSans-Light</vt:lpstr>
      <vt:lpstr>Verdana</vt:lpstr>
      <vt:lpstr>Office Theme</vt:lpstr>
      <vt:lpstr>AWS DATA ANALYTICS</vt:lpstr>
      <vt:lpstr>PowerPoint Presentation</vt:lpstr>
      <vt:lpstr>AMAZON S3 BUCKETS</vt:lpstr>
      <vt:lpstr> AWS S3 Overview -Objects</vt:lpstr>
      <vt:lpstr>PowerPoint Presentation</vt:lpstr>
      <vt:lpstr>IAM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AWS Kinesis Overview</vt:lpstr>
      <vt:lpstr>AWS Kinesis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GLUE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DATA ANALYTICS</dc:title>
  <dc:creator>Sai Kumar Pilla</dc:creator>
  <cp:lastModifiedBy>Sai Kumar Pilla</cp:lastModifiedBy>
  <cp:revision>22</cp:revision>
  <dcterms:created xsi:type="dcterms:W3CDTF">2023-12-04T09:02:39Z</dcterms:created>
  <dcterms:modified xsi:type="dcterms:W3CDTF">2023-12-06T08:54:22Z</dcterms:modified>
</cp:coreProperties>
</file>